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3" r:id="rId4"/>
    <p:sldId id="267" r:id="rId5"/>
    <p:sldId id="268" r:id="rId6"/>
    <p:sldId id="269" r:id="rId7"/>
    <p:sldId id="270" r:id="rId8"/>
    <p:sldId id="258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81" r:id="rId18"/>
    <p:sldId id="284" r:id="rId19"/>
    <p:sldId id="279" r:id="rId20"/>
    <p:sldId id="280" r:id="rId21"/>
    <p:sldId id="283" r:id="rId22"/>
    <p:sldId id="260" r:id="rId23"/>
    <p:sldId id="259" r:id="rId24"/>
    <p:sldId id="262" r:id="rId25"/>
    <p:sldId id="261" r:id="rId26"/>
    <p:sldId id="282" r:id="rId27"/>
    <p:sldId id="289" r:id="rId28"/>
    <p:sldId id="290" r:id="rId29"/>
    <p:sldId id="285" r:id="rId30"/>
    <p:sldId id="288" r:id="rId31"/>
    <p:sldId id="291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Обучающиеся с </a:t>
            </a:r>
            <a:r>
              <a:rPr lang="ru-RU" dirty="0" smtClean="0"/>
              <a:t>ОВЗ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Обучающиеся с ОВЗ/норма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dPt>
            <c:idx val="0"/>
            <c:spPr>
              <a:solidFill>
                <a:schemeClr val="bg2">
                  <a:lumMod val="50000"/>
                </a:schemeClr>
              </a:solidFill>
              <a:ln>
                <a:solidFill>
                  <a:srgbClr val="0070C0"/>
                </a:solidFill>
              </a:ln>
            </c:spPr>
          </c:dPt>
          <c:dPt>
            <c:idx val="1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dPt>
          <c:dPt>
            <c:idx val="3"/>
            <c:spPr>
              <a:solidFill>
                <a:schemeClr val="accent5">
                  <a:lumMod val="75000"/>
                </a:schemeClr>
              </a:solidFill>
              <a:ln>
                <a:solidFill>
                  <a:srgbClr val="0070C0"/>
                </a:solidFill>
              </a:ln>
            </c:spPr>
          </c:dPt>
          <c:dLbls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0</c:formatCode>
                <c:ptCount val="4"/>
                <c:pt idx="0">
                  <c:v>8</c:v>
                </c:pt>
                <c:pt idx="1">
                  <c:v>13</c:v>
                </c:pt>
                <c:pt idx="2">
                  <c:v>16</c:v>
                </c:pt>
                <c:pt idx="3">
                  <c:v>21</c:v>
                </c:pt>
              </c:numCache>
            </c:numRef>
          </c:val>
        </c:ser>
        <c:axId val="137819264"/>
        <c:axId val="137780608"/>
      </c:barChart>
      <c:valAx>
        <c:axId val="137780608"/>
        <c:scaling>
          <c:orientation val="minMax"/>
        </c:scaling>
        <c:axPos val="l"/>
        <c:majorGridlines/>
        <c:numFmt formatCode="0" sourceLinked="1"/>
        <c:tickLblPos val="nextTo"/>
        <c:crossAx val="137819264"/>
        <c:crosses val="autoZero"/>
        <c:crossBetween val="between"/>
      </c:valAx>
      <c:catAx>
        <c:axId val="137819264"/>
        <c:scaling>
          <c:orientation val="minMax"/>
        </c:scaling>
        <c:delete val="1"/>
        <c:axPos val="b"/>
        <c:numFmt formatCode="General" sourceLinked="1"/>
        <c:tickLblPos val="none"/>
        <c:crossAx val="137780608"/>
        <c:crosses val="autoZero"/>
        <c:auto val="1"/>
        <c:lblAlgn val="ctr"/>
        <c:lblOffset val="100"/>
      </c:cat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u/resource/1891030/%D0%B4%D0%B8%D1%84%D1%84%D0%B5%D1%80%D0%B5%D0%BD%D1%86%D0%B8%D0%B0%D1%86%D0%B8%D1%8F-%D0%B4-%D1%82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221088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Учитель-логопед </a:t>
            </a:r>
            <a:endParaRPr lang="ru-RU" dirty="0" smtClean="0"/>
          </a:p>
          <a:p>
            <a:pPr algn="r"/>
            <a:r>
              <a:rPr lang="ru-RU" dirty="0" smtClean="0"/>
              <a:t>МОУ «Средняя школа №33»</a:t>
            </a:r>
          </a:p>
          <a:p>
            <a:pPr algn="r"/>
            <a:r>
              <a:rPr lang="ru-RU" dirty="0" smtClean="0"/>
              <a:t>Кузнецова </a:t>
            </a:r>
            <a:r>
              <a:rPr lang="ru-RU" dirty="0" smtClean="0"/>
              <a:t>Юлия Владимировна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Опыт работы специалистов логопедического пункта МОУ «Средняя школа №33»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Методика логопедической работы по устранению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на почве нарушения языкового анализа и синтеза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Логопедическая работа заключается в формировании у школьника навыков анализа и синтеза языковых единиц: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Анализ и синтез предложений;</a:t>
            </a:r>
          </a:p>
          <a:p>
            <a:r>
              <a:rPr lang="ru-RU" dirty="0" smtClean="0"/>
              <a:t>Слоговой анализ и синтез;</a:t>
            </a:r>
          </a:p>
          <a:p>
            <a:r>
              <a:rPr lang="ru-RU" dirty="0" smtClean="0"/>
              <a:t>Фонематический анализ и синтез.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qSL-7OI2ffvcfeLqmi-qXAEsr-j8HkdR-y-TDcI0b7xjTnq0M7yS5aqRrZjvQpkcImdgS_xs2jd5IADoIoLLaq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276872"/>
            <a:ext cx="8460432" cy="4400303"/>
          </a:xfrm>
          <a:prstGeom prst="rect">
            <a:avLst/>
          </a:prstGeom>
        </p:spPr>
      </p:pic>
      <p:pic>
        <p:nvPicPr>
          <p:cNvPr id="5" name="Рисунок 4" descr="еф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88639"/>
            <a:ext cx="7056784" cy="2410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Методика логопедической работы по устранению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аграмматической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Основной задачей коррекционной работы при устранении </a:t>
            </a:r>
            <a:r>
              <a:rPr lang="ru-RU" dirty="0" err="1" smtClean="0"/>
              <a:t>аграмматической</a:t>
            </a:r>
            <a:r>
              <a:rPr lang="ru-RU" dirty="0" smtClean="0"/>
              <a:t> </a:t>
            </a:r>
            <a:r>
              <a:rPr lang="ru-RU" dirty="0" err="1" smtClean="0"/>
              <a:t>дисграфии</a:t>
            </a:r>
            <a:r>
              <a:rPr lang="ru-RU" dirty="0" smtClean="0"/>
              <a:t> является:</a:t>
            </a:r>
          </a:p>
          <a:p>
            <a:r>
              <a:rPr lang="ru-RU" dirty="0" smtClean="0"/>
              <a:t> формирование обобщающих представлений о морфологической структуре слова;</a:t>
            </a:r>
          </a:p>
          <a:p>
            <a:r>
              <a:rPr lang="ru-RU" dirty="0" smtClean="0"/>
              <a:t> о структуре предложения; </a:t>
            </a:r>
          </a:p>
          <a:p>
            <a:r>
              <a:rPr lang="ru-RU" dirty="0" smtClean="0"/>
              <a:t>Развитие навыка морфологического анализа и синтеза.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Коррекционная работа при устранении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аграмматической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Изменение </a:t>
            </a:r>
            <a:r>
              <a:rPr lang="ru-RU" dirty="0" smtClean="0"/>
              <a:t>существительного по числам, падежам;</a:t>
            </a:r>
          </a:p>
          <a:p>
            <a:r>
              <a:rPr lang="ru-RU" dirty="0" smtClean="0"/>
              <a:t>Употребление предлогов;</a:t>
            </a:r>
          </a:p>
          <a:p>
            <a:r>
              <a:rPr lang="ru-RU" dirty="0" smtClean="0"/>
              <a:t>Согласование существительного и глагола, существительного и прилагательного;</a:t>
            </a:r>
          </a:p>
          <a:p>
            <a:r>
              <a:rPr lang="ru-RU" dirty="0" smtClean="0"/>
              <a:t>Изменений глагола по лицам, числам, родам и т.д.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hoto_2022-10-29_19-46-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607671" y="-591446"/>
            <a:ext cx="5976664" cy="7968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2022-10-29_19-46-28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4866944" cy="2736304"/>
          </a:xfrm>
          <a:prstGeom prst="rect">
            <a:avLst/>
          </a:prstGeom>
        </p:spPr>
      </p:pic>
      <p:pic>
        <p:nvPicPr>
          <p:cNvPr id="3" name="Рисунок 2" descr="photo_2022-10-29_19-46-28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7883" y="188640"/>
            <a:ext cx="4666117" cy="2736303"/>
          </a:xfrm>
          <a:prstGeom prst="rect">
            <a:avLst/>
          </a:prstGeom>
        </p:spPr>
      </p:pic>
      <p:pic>
        <p:nvPicPr>
          <p:cNvPr id="4" name="Рисунок 3" descr="photo_2022-10-29_22-29-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068960"/>
            <a:ext cx="7560840" cy="3552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Коррекционная работа при устранении оптической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Коррекционная работа проводится в следующих направлениях:</a:t>
            </a:r>
          </a:p>
          <a:p>
            <a:r>
              <a:rPr lang="ru-RU" dirty="0" smtClean="0"/>
              <a:t>Развитие зрительного восприятия, узнавание цвета, формы и величины предметов (зрительного </a:t>
            </a:r>
            <a:r>
              <a:rPr lang="ru-RU" dirty="0" err="1" smtClean="0"/>
              <a:t>гнозиса</a:t>
            </a:r>
            <a:r>
              <a:rPr lang="ru-RU" dirty="0" smtClean="0"/>
              <a:t>), расширение объема зрительной памяти (зрительного </a:t>
            </a:r>
            <a:r>
              <a:rPr lang="ru-RU" dirty="0" err="1" smtClean="0"/>
              <a:t>мнезиса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Развитие пространственных представлений;</a:t>
            </a:r>
          </a:p>
          <a:p>
            <a:r>
              <a:rPr lang="ru-RU" dirty="0" smtClean="0"/>
              <a:t>Развитие зрительного анализа и синтеза изображений, фигур и букв;</a:t>
            </a:r>
          </a:p>
          <a:p>
            <a:r>
              <a:rPr lang="ru-RU" dirty="0" smtClean="0"/>
              <a:t>Определение сходства и различия между графически сходными буквами. Дифференциация </a:t>
            </a:r>
            <a:r>
              <a:rPr lang="ru-RU" dirty="0" smtClean="0"/>
              <a:t>смеш</a:t>
            </a:r>
            <a:r>
              <a:rPr lang="ru-RU" dirty="0" smtClean="0"/>
              <a:t>и</a:t>
            </a:r>
            <a:r>
              <a:rPr lang="ru-RU" dirty="0" smtClean="0"/>
              <a:t>ваемых </a:t>
            </a:r>
            <a:r>
              <a:rPr lang="ru-RU" dirty="0" smtClean="0"/>
              <a:t>букв изолированно, в слогах, словах, предложениях и текстах.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Коррекционная работа при устранении оптической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 smtClean="0"/>
              <a:t>Рассмотрим метод списывания слов и предложений с одновременной расшифровкой зашифрованных букв. Предлагаем следующие виды «шифровок»:</a:t>
            </a:r>
            <a:endParaRPr lang="ru-RU" dirty="0"/>
          </a:p>
        </p:txBody>
      </p:sp>
      <p:pic>
        <p:nvPicPr>
          <p:cNvPr id="7" name="Рисунок 6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068960"/>
            <a:ext cx="5220072" cy="3233208"/>
          </a:xfrm>
          <a:prstGeom prst="rect">
            <a:avLst/>
          </a:prstGeom>
        </p:spPr>
      </p:pic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9152" y="3068960"/>
            <a:ext cx="3684848" cy="3219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Коррекционная работа при устранении оптической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Обратное задание — зашифровать записанные или продиктованные предложения.</a:t>
            </a:r>
            <a:endParaRPr lang="ru-RU" sz="2400" dirty="0"/>
          </a:p>
        </p:txBody>
      </p:sp>
      <p:pic>
        <p:nvPicPr>
          <p:cNvPr id="4" name="Рисунок 3" descr="Рисунок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76872"/>
            <a:ext cx="6124516" cy="213830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365104"/>
            <a:ext cx="5904656" cy="233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2YWblmlo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36280"/>
            <a:ext cx="6477704" cy="6477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Количество детей начальных классов с ОВЗ</a:t>
            </a:r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Методика Е.Н. Потаповой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2758080" cy="4681728"/>
          </a:xfrm>
        </p:spPr>
        <p:txBody>
          <a:bodyPr/>
          <a:lstStyle/>
          <a:p>
            <a:r>
              <a:rPr lang="ru-RU" dirty="0" smtClean="0"/>
              <a:t>Ощупывание букв из наждачной бумаги. Формирование в сознании ребенка буквы происходит с помощью тактильных рецепторов детской руки.</a:t>
            </a:r>
            <a:endParaRPr lang="ru-RU" dirty="0"/>
          </a:p>
        </p:txBody>
      </p:sp>
      <p:pic>
        <p:nvPicPr>
          <p:cNvPr id="6" name="Содержимое 5" descr="photo_2022-10-29_19-46-28 (8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42801" y="1679972"/>
            <a:ext cx="5596400" cy="419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Коррекционная работа при устранении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дизорфографии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 первоначальных этапах коррекционной работы создаются более простые предпосылки овладения орфографией (зрительный </a:t>
            </a:r>
            <a:r>
              <a:rPr lang="ru-RU" dirty="0" err="1" smtClean="0"/>
              <a:t>гнозис</a:t>
            </a:r>
            <a:r>
              <a:rPr lang="ru-RU" dirty="0" smtClean="0"/>
              <a:t>, </a:t>
            </a:r>
            <a:r>
              <a:rPr lang="ru-RU" dirty="0" err="1" smtClean="0"/>
              <a:t>мнезис</a:t>
            </a:r>
            <a:r>
              <a:rPr lang="ru-RU" dirty="0" smtClean="0"/>
              <a:t>, оптико-пространственные представления). </a:t>
            </a:r>
          </a:p>
          <a:p>
            <a:r>
              <a:rPr lang="ru-RU" dirty="0" smtClean="0"/>
              <a:t>Большое внимание уделяется совершенствованию таких мыслительных операций, как анализ, синтез, сравнение, сопоставление. </a:t>
            </a:r>
          </a:p>
          <a:p>
            <a:r>
              <a:rPr lang="ru-RU" dirty="0" smtClean="0"/>
              <a:t>Развиваются моторные компоненты письма, навыки чтения и каллиграфии. </a:t>
            </a:r>
          </a:p>
          <a:p>
            <a:r>
              <a:rPr lang="ru-RU" dirty="0" smtClean="0"/>
              <a:t>Для закрепления формируемых ассоциаций между знаком (буквой) и соответствующим ему образом, понятием (ее названием) используются схемы, таблицы, условные обозначения.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итик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27673"/>
            <a:ext cx="6491316" cy="6469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мисаренко 1 к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6672"/>
            <a:ext cx="4335946" cy="5781261"/>
          </a:xfrm>
          <a:prstGeom prst="rect">
            <a:avLst/>
          </a:prstGeom>
        </p:spPr>
      </p:pic>
      <p:pic>
        <p:nvPicPr>
          <p:cNvPr id="7" name="Рисунок 6" descr="мисаренко 2 к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76672"/>
            <a:ext cx="4407954" cy="5877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исаренко 3 к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4310400" cy="5904656"/>
          </a:xfrm>
          <a:prstGeom prst="rect">
            <a:avLst/>
          </a:prstGeom>
        </p:spPr>
      </p:pic>
      <p:pic>
        <p:nvPicPr>
          <p:cNvPr id="3" name="Рисунок 2" descr="мисаренко 4 клас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76672"/>
            <a:ext cx="3958482" cy="5924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хрименк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191" y="0"/>
            <a:ext cx="77056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Педагогическая работа с детьми, слабо владеющими русским языком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Комплект учебных пособий вызван оказать помощь в обучении детям, для которых русский язык является иностранным (вторым).</a:t>
            </a:r>
          </a:p>
        </p:txBody>
      </p:sp>
      <p:pic>
        <p:nvPicPr>
          <p:cNvPr id="5" name="Содержимое 4" descr="photo_2022-10-29_19-46-28 (9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64395" y="1645248"/>
            <a:ext cx="4274805" cy="43760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4342256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Составление рассказов по серии картинок</a:t>
            </a:r>
            <a:endParaRPr lang="ru-RU" dirty="0"/>
          </a:p>
        </p:txBody>
      </p:sp>
      <p:pic>
        <p:nvPicPr>
          <p:cNvPr id="5" name="Содержимое 4" descr="1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371600"/>
            <a:ext cx="4151525" cy="5486400"/>
          </a:xfrm>
        </p:spPr>
      </p:pic>
      <p:pic>
        <p:nvPicPr>
          <p:cNvPr id="10" name="Содержимое 9" descr="трусливая кош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476672"/>
            <a:ext cx="4320480" cy="2961102"/>
          </a:xfrm>
        </p:spPr>
      </p:pic>
      <p:pic>
        <p:nvPicPr>
          <p:cNvPr id="11" name="Рисунок 10" descr="не смейся над чужой бед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3655" y="3573016"/>
            <a:ext cx="4470345" cy="3166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Составление рассказов с опорой на кубики с картинками</a:t>
            </a:r>
            <a:endParaRPr lang="ru-RU" dirty="0"/>
          </a:p>
        </p:txBody>
      </p:sp>
      <p:pic>
        <p:nvPicPr>
          <p:cNvPr id="5" name="Содержимое 4" descr="qN7ucxyKBcQ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7016" y="1484784"/>
            <a:ext cx="4016952" cy="5118470"/>
          </a:xfrm>
        </p:spPr>
      </p:pic>
      <p:pic>
        <p:nvPicPr>
          <p:cNvPr id="6" name="Содержимое 5" descr="с-ш саша на самолет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484784"/>
            <a:ext cx="3884945" cy="51537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Оснащение кабинета учителя логопеда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Содержимое 7" descr="8544c35a-6b88-472d-9d8a-41b0c0f6ab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5348" y="1371600"/>
            <a:ext cx="3511154" cy="4681538"/>
          </a:xfrm>
        </p:spPr>
      </p:pic>
      <p:pic>
        <p:nvPicPr>
          <p:cNvPr id="7" name="Содержимое 8" descr="ff4fc54c-0d73-47cc-b630-f2d718a62f3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4008" y="2348880"/>
            <a:ext cx="4329773" cy="3247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логопедической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5536" y="1484784"/>
            <a:ext cx="8504238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Вся логопедическая работа строится по 4 основным направлениям:</a:t>
            </a:r>
          </a:p>
          <a:p>
            <a:r>
              <a:rPr lang="ru-RU" sz="2800" dirty="0" smtClean="0"/>
              <a:t>- диагностическая деятельность;</a:t>
            </a:r>
          </a:p>
          <a:p>
            <a:r>
              <a:rPr lang="ru-RU" sz="2800" dirty="0" smtClean="0"/>
              <a:t>- коррекционная деятельность;</a:t>
            </a:r>
          </a:p>
          <a:p>
            <a:r>
              <a:rPr lang="ru-RU" sz="2800" dirty="0" smtClean="0"/>
              <a:t>- консультативная, просветительская и профилактическая деятельность;</a:t>
            </a:r>
          </a:p>
          <a:p>
            <a:r>
              <a:rPr lang="ru-RU" sz="2800" dirty="0" smtClean="0"/>
              <a:t>-  организационно - методическая деятельность.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hoto_2026-01-23_09-43-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2492"/>
          <a:stretch>
            <a:fillRect/>
          </a:stretch>
        </p:blipFill>
        <p:spPr>
          <a:xfrm>
            <a:off x="1331640" y="692696"/>
            <a:ext cx="6840760" cy="58629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Онлайн‑платформы</a:t>
            </a:r>
            <a:r>
              <a:rPr lang="ru-RU" dirty="0" smtClean="0"/>
              <a:t> </a:t>
            </a:r>
            <a:r>
              <a:rPr lang="ru-RU" dirty="0" smtClean="0"/>
              <a:t>для создания интерактивных учебных материалов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hlinkClick r:id="rId2"/>
              </a:rPr>
              <a:t>Wordwall</a:t>
            </a:r>
            <a:r>
              <a:rPr lang="en-US" dirty="0" smtClean="0">
                <a:hlinkClick r:id="rId2"/>
              </a:rPr>
              <a:t>,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LearningApps</a:t>
            </a:r>
            <a:endParaRPr lang="ru-RU" dirty="0" smtClean="0">
              <a:hlinkClick r:id="rId2"/>
            </a:endParaRPr>
          </a:p>
          <a:p>
            <a:r>
              <a:rPr lang="ru-RU" dirty="0" smtClean="0">
                <a:hlinkClick r:id="rId2"/>
              </a:rPr>
              <a:t>Дифференциация звуков </a:t>
            </a:r>
            <a:r>
              <a:rPr lang="ru-RU" dirty="0" err="1" smtClean="0">
                <a:hlinkClick r:id="rId2"/>
              </a:rPr>
              <a:t>д-т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534400" cy="75895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>Диагностическая  деятельность</a:t>
            </a:r>
            <a:endParaRPr lang="ru-RU" sz="4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2800" dirty="0" smtClean="0"/>
              <a:t>- С 1 по 15 сентября проводится логопедическое обследование устной речи обучающихся 1-х классов,  (основная (первичная) диагностика). </a:t>
            </a:r>
          </a:p>
          <a:p>
            <a:r>
              <a:rPr lang="ru-RU" sz="2800" dirty="0" smtClean="0"/>
              <a:t> </a:t>
            </a:r>
          </a:p>
          <a:p>
            <a:r>
              <a:rPr lang="ru-RU" sz="2800" dirty="0" smtClean="0"/>
              <a:t>с 15 по 30 мая проводится обследование письменной речи обучающихся с 1 по 9 класс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0"/>
            <a:ext cx="8656640" cy="1112168"/>
          </a:xfrm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Методика логопедической работы по устранению акустической </a:t>
            </a:r>
            <a:r>
              <a:rPr lang="ru-RU" sz="3000" dirty="0" err="1" smtClean="0">
                <a:solidFill>
                  <a:schemeClr val="tx2">
                    <a:lumMod val="75000"/>
                  </a:schemeClr>
                </a:solidFill>
              </a:rPr>
              <a:t>дисграфии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Предварительный этап - работа над каждым из смешиваемых звуков;</a:t>
            </a:r>
          </a:p>
          <a:p>
            <a:r>
              <a:rPr lang="ru-RU" dirty="0" smtClean="0"/>
              <a:t>Уточнение артикуляции и звучания звука с опорой на зрительное, слуховое и тактильное восприятие, кинестетические ощущения;</a:t>
            </a:r>
          </a:p>
          <a:p>
            <a:r>
              <a:rPr lang="ru-RU" dirty="0" smtClean="0"/>
              <a:t>Выделение звука в слоге;</a:t>
            </a:r>
          </a:p>
          <a:p>
            <a:r>
              <a:rPr lang="ru-RU" dirty="0" smtClean="0"/>
              <a:t>Определение наличия и места звука в слове (начало, середина, конец);</a:t>
            </a:r>
          </a:p>
          <a:p>
            <a:r>
              <a:rPr lang="ru-RU" dirty="0" smtClean="0"/>
              <a:t>Определение места звука по отношению к другим звукам ( какой по счёту, после какого звука стоит и т.д.);</a:t>
            </a:r>
          </a:p>
          <a:p>
            <a:r>
              <a:rPr lang="ru-RU" dirty="0" smtClean="0"/>
              <a:t>Выделение звука из предложения, текста</a:t>
            </a:r>
          </a:p>
          <a:p>
            <a:r>
              <a:rPr lang="ru-RU" dirty="0" smtClean="0"/>
              <a:t>Этап слуховой и произносительной дифференциации смешиваемых звуков -сопоставление смешиваемых звуков в произносительном и слуховом плане.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процессе работы:</a:t>
            </a:r>
          </a:p>
          <a:p>
            <a:r>
              <a:rPr lang="ru-RU" dirty="0" smtClean="0"/>
              <a:t>- каждый из звуков соотносится с определённой буквой;</a:t>
            </a:r>
          </a:p>
          <a:p>
            <a:r>
              <a:rPr lang="ru-RU" dirty="0" smtClean="0"/>
              <a:t>- проводится большое количество письменных упражнений, закрепляющих дифференциацию звуков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83972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171" y="398834"/>
            <a:ext cx="8369293" cy="5982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hoto_2022-10-29_19-46-28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221088"/>
            <a:ext cx="8640960" cy="1820029"/>
          </a:xfrm>
          <a:prstGeom prst="rect">
            <a:avLst/>
          </a:prstGeom>
        </p:spPr>
      </p:pic>
      <p:pic>
        <p:nvPicPr>
          <p:cNvPr id="6" name="Рисунок 5" descr="photo_2022-10-29_19-46-28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620688"/>
            <a:ext cx="6120680" cy="3160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qSL-7OI2ffvcfeLqmi-qXAEsr-j8HkdR-y-TDcI0b7xjTnq0M7yS5aqRrZjvQpkcImdgS_xs2jd5IADoIoLLaq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815" y="464318"/>
            <a:ext cx="8766673" cy="5917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еф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88640"/>
            <a:ext cx="5112568" cy="3846957"/>
          </a:xfrm>
          <a:prstGeom prst="rect">
            <a:avLst/>
          </a:prstGeom>
        </p:spPr>
      </p:pic>
      <p:pic>
        <p:nvPicPr>
          <p:cNvPr id="2" name="Рисунок 1" descr="еф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221088"/>
            <a:ext cx="6371189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4470</TotalTime>
  <Words>603</Words>
  <Application>Microsoft Office PowerPoint</Application>
  <PresentationFormat>Экран (4:3)</PresentationFormat>
  <Paragraphs>70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Официальная</vt:lpstr>
      <vt:lpstr>Опыт работы специалистов логопедического пункта МОУ «Средняя школа №33»</vt:lpstr>
      <vt:lpstr>Количество детей начальных классов с ОВЗ</vt:lpstr>
      <vt:lpstr>Направления логопедической работы</vt:lpstr>
      <vt:lpstr>Диагностическая  деятельность</vt:lpstr>
      <vt:lpstr>Методика логопедической работы по устранению акустической дисграфии</vt:lpstr>
      <vt:lpstr>Слайд 6</vt:lpstr>
      <vt:lpstr>Слайд 7</vt:lpstr>
      <vt:lpstr>Слайд 8</vt:lpstr>
      <vt:lpstr>Слайд 9</vt:lpstr>
      <vt:lpstr>Методика логопедической работы по устранению дисграфии на почве нарушения языкового анализа и синтеза</vt:lpstr>
      <vt:lpstr>Слайд 11</vt:lpstr>
      <vt:lpstr>Методика логопедической работы по устранению аграмматической дисграфии</vt:lpstr>
      <vt:lpstr>Коррекционная работа при устранении аграмматической дисграфии</vt:lpstr>
      <vt:lpstr>Слайд 14</vt:lpstr>
      <vt:lpstr>Слайд 15</vt:lpstr>
      <vt:lpstr>Коррекционная работа при устранении оптической дисграфии</vt:lpstr>
      <vt:lpstr>Коррекционная работа при устранении оптической дисграфии</vt:lpstr>
      <vt:lpstr>Коррекционная работа при устранении оптической дисграфии</vt:lpstr>
      <vt:lpstr>Слайд 19</vt:lpstr>
      <vt:lpstr>Методика Е.Н. Потаповой</vt:lpstr>
      <vt:lpstr>Коррекционная работа при устранении дизорфографии</vt:lpstr>
      <vt:lpstr>Слайд 22</vt:lpstr>
      <vt:lpstr>Слайд 23</vt:lpstr>
      <vt:lpstr>Слайд 24</vt:lpstr>
      <vt:lpstr>Слайд 25</vt:lpstr>
      <vt:lpstr>Педагогическая работа с детьми, слабо владеющими русским языком</vt:lpstr>
      <vt:lpstr>Составление рассказов по серии картинок</vt:lpstr>
      <vt:lpstr>Составление рассказов с опорой на кубики с картинками</vt:lpstr>
      <vt:lpstr>Оснащение кабинета учителя логопеда</vt:lpstr>
      <vt:lpstr>Слайд 30</vt:lpstr>
      <vt:lpstr>Онлайн‑платформы для создания интерактивных учебных материалов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система учителя логопеда по работе с обучающимися с ОВЗ</dc:title>
  <dc:creator>Julia Kuznetsova</dc:creator>
  <cp:lastModifiedBy>Julia Kuznetsova</cp:lastModifiedBy>
  <cp:revision>8</cp:revision>
  <dcterms:created xsi:type="dcterms:W3CDTF">2022-10-27T11:49:57Z</dcterms:created>
  <dcterms:modified xsi:type="dcterms:W3CDTF">2026-01-26T21:05:49Z</dcterms:modified>
</cp:coreProperties>
</file>