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60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4660"/>
  </p:normalViewPr>
  <p:slideViewPr>
    <p:cSldViewPr>
      <p:cViewPr>
        <p:scale>
          <a:sx n="76" d="100"/>
          <a:sy n="76" d="100"/>
        </p:scale>
        <p:origin x="-1206" y="-1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4FE5CF-B29D-459A-8BB0-5C5C82DD78AF}" type="datetimeFigureOut">
              <a:rPr lang="ru-RU" smtClean="0"/>
              <a:t>27.12.2020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B2EB91-9500-4C28-923E-EF3AD6C07F1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4FE5CF-B29D-459A-8BB0-5C5C82DD78AF}" type="datetimeFigureOut">
              <a:rPr lang="ru-RU" smtClean="0"/>
              <a:t>27.12.2020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B2EB91-9500-4C28-923E-EF3AD6C07F1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4FE5CF-B29D-459A-8BB0-5C5C82DD78AF}" type="datetimeFigureOut">
              <a:rPr lang="ru-RU" smtClean="0"/>
              <a:t>27.12.2020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B2EB91-9500-4C28-923E-EF3AD6C07F1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4FE5CF-B29D-459A-8BB0-5C5C82DD78AF}" type="datetimeFigureOut">
              <a:rPr lang="ru-RU" smtClean="0"/>
              <a:t>27.12.2020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B2EB91-9500-4C28-923E-EF3AD6C07F1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4FE5CF-B29D-459A-8BB0-5C5C82DD78AF}" type="datetimeFigureOut">
              <a:rPr lang="ru-RU" smtClean="0"/>
              <a:t>27.12.2020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B2EB91-9500-4C28-923E-EF3AD6C07F1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4FE5CF-B29D-459A-8BB0-5C5C82DD78AF}" type="datetimeFigureOut">
              <a:rPr lang="ru-RU" smtClean="0"/>
              <a:t>27.12.2020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B2EB91-9500-4C28-923E-EF3AD6C07F1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4FE5CF-B29D-459A-8BB0-5C5C82DD78AF}" type="datetimeFigureOut">
              <a:rPr lang="ru-RU" smtClean="0"/>
              <a:t>27.12.2020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B2EB91-9500-4C28-923E-EF3AD6C07F1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4FE5CF-B29D-459A-8BB0-5C5C82DD78AF}" type="datetimeFigureOut">
              <a:rPr lang="ru-RU" smtClean="0"/>
              <a:t>27.12.2020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B2EB91-9500-4C28-923E-EF3AD6C07F1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4FE5CF-B29D-459A-8BB0-5C5C82DD78AF}" type="datetimeFigureOut">
              <a:rPr lang="ru-RU" smtClean="0"/>
              <a:t>27.12.2020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B2EB91-9500-4C28-923E-EF3AD6C07F1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4FE5CF-B29D-459A-8BB0-5C5C82DD78AF}" type="datetimeFigureOut">
              <a:rPr lang="ru-RU" smtClean="0"/>
              <a:t>27.12.2020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B2EB91-9500-4C28-923E-EF3AD6C07F1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4FE5CF-B29D-459A-8BB0-5C5C82DD78AF}" type="datetimeFigureOut">
              <a:rPr lang="ru-RU" smtClean="0"/>
              <a:t>27.12.2020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B2EB91-9500-4C28-923E-EF3AD6C07F1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4FE5CF-B29D-459A-8BB0-5C5C82DD78AF}" type="datetimeFigureOut">
              <a:rPr lang="ru-RU" smtClean="0"/>
              <a:t>27.12.2020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B2EB91-9500-4C28-923E-EF3AD6C07F1D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://ramki-photoshop.ru/ramki/vyrez-novogodnij_12.png" TargetMode="External"/><Relationship Id="rId2" Type="http://schemas.openxmlformats.org/officeDocument/2006/relationships/hyperlink" Target="https://negl.schools.by/pages/pravila-bezopasnosti-vo-vremja-novogodnih-prazdnikov" TargetMode="Externa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357422" y="785794"/>
            <a:ext cx="4786346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800" b="1" dirty="0">
                <a:solidFill>
                  <a:srgbClr val="C00000"/>
                </a:solidFill>
              </a:rPr>
              <a:t>Правила безопасности</a:t>
            </a:r>
          </a:p>
          <a:p>
            <a:pPr algn="ctr"/>
            <a:r>
              <a:rPr lang="ru-RU" sz="4800" b="1" dirty="0">
                <a:solidFill>
                  <a:srgbClr val="C00000"/>
                </a:solidFill>
              </a:rPr>
              <a:t>во время новогодних праздников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928926" y="500042"/>
            <a:ext cx="3500446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rgbClr val="002060"/>
                </a:solidFill>
              </a:rPr>
              <a:t>Во время проведения новогодней ёлки запрещается приносить с собой и использовать бенгальские огни, петарды, хлопушки и другие средства </a:t>
            </a:r>
            <a:r>
              <a:rPr lang="ru-RU" sz="3200" b="1" dirty="0" smtClean="0">
                <a:solidFill>
                  <a:srgbClr val="002060"/>
                </a:solidFill>
              </a:rPr>
              <a:t>пиротехники.</a:t>
            </a:r>
            <a:endParaRPr lang="ru-RU" sz="3200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57488" y="857232"/>
            <a:ext cx="3500446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002060"/>
                </a:solidFill>
              </a:rPr>
              <a:t>Для того, чтобы праздник не превратился в трагедию, необходимо строго соблюдать правила пожарной безопасности при организации и проведении новогодней </a:t>
            </a:r>
            <a:r>
              <a:rPr lang="ru-RU" sz="2800" b="1" dirty="0" smtClean="0">
                <a:solidFill>
                  <a:srgbClr val="002060"/>
                </a:solidFill>
              </a:rPr>
              <a:t>елки.</a:t>
            </a:r>
            <a:endParaRPr lang="ru-RU" sz="2800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786050" y="2000240"/>
            <a:ext cx="4143372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 smtClean="0">
                <a:hlinkClick r:id="rId2"/>
              </a:rPr>
              <a:t>https://negl.schools.by/pages/pravila-bezopasnosti-vo-vremja-novogodnih-prazdnikov</a:t>
            </a:r>
            <a:endParaRPr lang="ru-RU" dirty="0" smtClean="0"/>
          </a:p>
          <a:p>
            <a:pPr algn="ctr"/>
            <a:r>
              <a:rPr lang="ru-RU" u="sng" dirty="0">
                <a:hlinkClick r:id="rId3"/>
              </a:rPr>
              <a:t>http://ramki-photoshop.ru/ramki/vyrez-novogodnij_12.png</a:t>
            </a:r>
            <a:endParaRPr lang="ru-RU" dirty="0"/>
          </a:p>
          <a:p>
            <a:pPr algn="ctr"/>
            <a:endParaRPr lang="ru-RU" dirty="0" smtClean="0"/>
          </a:p>
          <a:p>
            <a:pPr algn="ctr"/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2928926" y="928670"/>
            <a:ext cx="3548407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b="1" dirty="0" smtClean="0">
                <a:solidFill>
                  <a:srgbClr val="C00000"/>
                </a:solidFill>
              </a:rPr>
              <a:t>Источники </a:t>
            </a:r>
            <a:endParaRPr lang="ru-RU" sz="5400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714612" y="1071546"/>
            <a:ext cx="3786198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i="1" dirty="0">
                <a:solidFill>
                  <a:srgbClr val="FF0000"/>
                </a:solidFill>
              </a:rPr>
              <a:t>Новый год и Рождество – долгожданные праздники, любимые всеми. Игры, забавы вокруг зеленой красавицы надолго остаются в </a:t>
            </a:r>
            <a:r>
              <a:rPr lang="ru-RU" sz="2000" b="1" i="1" dirty="0" smtClean="0">
                <a:solidFill>
                  <a:srgbClr val="FF0000"/>
                </a:solidFill>
              </a:rPr>
              <a:t>памяти. Но </a:t>
            </a:r>
            <a:r>
              <a:rPr lang="ru-RU" sz="2000" b="1" i="1" dirty="0">
                <a:solidFill>
                  <a:srgbClr val="FF0000"/>
                </a:solidFill>
              </a:rPr>
              <a:t>не стоит забывать, что именно в период праздничных дней дома, на прогулках и в гостях вас могут поджидать самые неожиданные опасные ситуации. Чтобы избежать их или максимально сократить риск воспользуйтесь следующими </a:t>
            </a:r>
            <a:r>
              <a:rPr lang="ru-RU" sz="2000" b="1" i="1" dirty="0" smtClean="0">
                <a:solidFill>
                  <a:srgbClr val="FF0000"/>
                </a:solidFill>
              </a:rPr>
              <a:t>правилами.</a:t>
            </a:r>
            <a:endParaRPr lang="ru-RU" sz="20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000364" y="857232"/>
            <a:ext cx="3500446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002060"/>
                </a:solidFill>
              </a:rPr>
              <a:t>Дети! Если вы поехали на новогоднее представление с родителями, ни в коем случае не отходите от них далеко, </a:t>
            </a:r>
            <a:r>
              <a:rPr lang="ru-RU" sz="2800" b="1" dirty="0" smtClean="0">
                <a:solidFill>
                  <a:srgbClr val="002060"/>
                </a:solidFill>
              </a:rPr>
              <a:t>так как </a:t>
            </a:r>
            <a:r>
              <a:rPr lang="ru-RU" sz="2800" b="1" dirty="0">
                <a:solidFill>
                  <a:srgbClr val="002060"/>
                </a:solidFill>
              </a:rPr>
              <a:t>при большом скоплении людей легко затеряться. 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000364" y="1500174"/>
            <a:ext cx="3500446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002060"/>
                </a:solidFill>
              </a:rPr>
              <a:t>В местах проведения массовых новогодних гуляний старайтесь держаться подальше от толпы, во избежание получения </a:t>
            </a:r>
            <a:r>
              <a:rPr lang="ru-RU" sz="2800" b="1" dirty="0" smtClean="0">
                <a:solidFill>
                  <a:srgbClr val="002060"/>
                </a:solidFill>
              </a:rPr>
              <a:t>травм.</a:t>
            </a:r>
            <a:endParaRPr lang="ru-RU" sz="2800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57488" y="1000108"/>
            <a:ext cx="3500446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</a:rPr>
              <a:t>Подчиняйтесь </a:t>
            </a:r>
            <a:r>
              <a:rPr lang="ru-RU" sz="2800" b="1" dirty="0">
                <a:solidFill>
                  <a:srgbClr val="002060"/>
                </a:solidFill>
              </a:rPr>
              <a:t>законным предупреждениям и требованиям администрации, </a:t>
            </a:r>
            <a:r>
              <a:rPr lang="ru-RU" sz="2800" b="1" dirty="0" smtClean="0">
                <a:solidFill>
                  <a:srgbClr val="002060"/>
                </a:solidFill>
              </a:rPr>
              <a:t>полиции </a:t>
            </a:r>
            <a:r>
              <a:rPr lang="ru-RU" sz="2800" b="1" dirty="0">
                <a:solidFill>
                  <a:srgbClr val="002060"/>
                </a:solidFill>
              </a:rPr>
              <a:t>и иных лиц, ответственных за поддержание </a:t>
            </a:r>
            <a:r>
              <a:rPr lang="ru-RU" sz="2800" b="1" dirty="0" smtClean="0">
                <a:solidFill>
                  <a:srgbClr val="002060"/>
                </a:solidFill>
              </a:rPr>
              <a:t>порядка и </a:t>
            </a:r>
            <a:r>
              <a:rPr lang="ru-RU" sz="2800" b="1" dirty="0">
                <a:solidFill>
                  <a:srgbClr val="002060"/>
                </a:solidFill>
              </a:rPr>
              <a:t>пожарной безопасности. 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714612" y="714356"/>
            <a:ext cx="3500446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</a:rPr>
              <a:t>Ведите </a:t>
            </a:r>
            <a:r>
              <a:rPr lang="ru-RU" sz="2400" b="1" dirty="0">
                <a:solidFill>
                  <a:srgbClr val="002060"/>
                </a:solidFill>
              </a:rPr>
              <a:t>себя уважительно по отношению к участникам массовых мероприятий, обслуживающему персоналу, должностным лицам, ответственным за поддержание общественного порядка и безопасности при проведении массовых мероприятий. 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000364" y="1071546"/>
            <a:ext cx="3500446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rgbClr val="002060"/>
                </a:solidFill>
              </a:rPr>
              <a:t>Не </a:t>
            </a:r>
            <a:r>
              <a:rPr lang="ru-RU" sz="3200" b="1" dirty="0" smtClean="0">
                <a:solidFill>
                  <a:srgbClr val="002060"/>
                </a:solidFill>
              </a:rPr>
              <a:t>допускайте </a:t>
            </a:r>
            <a:r>
              <a:rPr lang="ru-RU" sz="3200" b="1" dirty="0">
                <a:solidFill>
                  <a:srgbClr val="002060"/>
                </a:solidFill>
              </a:rPr>
              <a:t>действий, способных создать опасность для окружающих и привести к созданию экстремальной ситуации. 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000364" y="1357298"/>
            <a:ext cx="3500446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2060"/>
                </a:solidFill>
              </a:rPr>
              <a:t>Осуществляйте </a:t>
            </a:r>
            <a:r>
              <a:rPr lang="ru-RU" sz="3200" b="1" dirty="0">
                <a:solidFill>
                  <a:srgbClr val="002060"/>
                </a:solidFill>
              </a:rPr>
              <a:t>организованный выход из помещений и сооружений по </a:t>
            </a:r>
            <a:r>
              <a:rPr lang="ru-RU" sz="3200" b="1" dirty="0" smtClean="0">
                <a:solidFill>
                  <a:srgbClr val="002060"/>
                </a:solidFill>
              </a:rPr>
              <a:t>окончанию мероприятий.</a:t>
            </a:r>
            <a:endParaRPr lang="ru-RU" sz="3200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786050" y="1000108"/>
            <a:ext cx="3500446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002060"/>
                </a:solidFill>
              </a:rPr>
              <a:t>При получении информации об эвакуации действовать согласно указаниям администрации и сотрудников правоохранительных органов, ответственных за обеспечение правопорядка, соблюдая спокойствие и не создавая </a:t>
            </a:r>
            <a:r>
              <a:rPr lang="ru-RU" sz="2400" b="1" dirty="0" smtClean="0">
                <a:solidFill>
                  <a:srgbClr val="002060"/>
                </a:solidFill>
              </a:rPr>
              <a:t>паники.</a:t>
            </a:r>
            <a:endParaRPr lang="ru-RU" sz="2400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</TotalTime>
  <Words>265</Words>
  <Application>Microsoft Office PowerPoint</Application>
  <PresentationFormat>Экран (4:3)</PresentationFormat>
  <Paragraphs>15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Танюша</dc:creator>
  <cp:lastModifiedBy>Home</cp:lastModifiedBy>
  <cp:revision>4</cp:revision>
  <dcterms:created xsi:type="dcterms:W3CDTF">2018-12-23T10:35:03Z</dcterms:created>
  <dcterms:modified xsi:type="dcterms:W3CDTF">2020-12-27T09:31:10Z</dcterms:modified>
</cp:coreProperties>
</file>